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55694" autoAdjust="0"/>
  </p:normalViewPr>
  <p:slideViewPr>
    <p:cSldViewPr>
      <p:cViewPr varScale="1">
        <p:scale>
          <a:sx n="39" d="100"/>
          <a:sy n="39" d="100"/>
        </p:scale>
        <p:origin x="-2274"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A370F3-2FBD-43E0-A805-2EF3EF22C6E1}" type="datetimeFigureOut">
              <a:rPr lang="en-US" smtClean="0"/>
              <a:pPr/>
              <a:t>6/20/2021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B15BF5-4FE6-4F62-9298-27EB65A40CE4}" type="slidenum">
              <a:rPr lang="en-US" smtClean="0"/>
              <a:pPr/>
              <a:t>‹#›</a:t>
            </a:fld>
            <a:endParaRPr lang="en-US"/>
          </a:p>
        </p:txBody>
      </p:sp>
    </p:spTree>
    <p:extLst>
      <p:ext uri="{BB962C8B-B14F-4D97-AF65-F5344CB8AC3E}">
        <p14:creationId xmlns:p14="http://schemas.microsoft.com/office/powerpoint/2010/main" xmlns="" val="2271666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kern="1200" dirty="0" smtClean="0">
                <a:solidFill>
                  <a:schemeClr val="tx1"/>
                </a:solidFill>
                <a:effectLst/>
                <a:latin typeface="Times New Roman" pitchFamily="18" charset="0"/>
                <a:ea typeface="+mn-ea"/>
                <a:cs typeface="Times New Roman" pitchFamily="18" charset="0"/>
              </a:rPr>
              <a:t>Sexual morality, also known as sexual ethics, is a philosophical branch that involves the consideration of ethics in sexual behavior. Sexual morality focuses on apprehending, assessing as well as critiquing interpersonal relationships from the perspectives of culture and society. Human sexuality aspects, including sexual orientation, consent, and gender identity, are perceived by many as the ones that raise ethical issues in sexual morality (Cook et al., 2017). Historically, religion and philosophy defined what was perceived to be sexually ethical. In modern society, consent to sex has been highly emphasized.  </a:t>
            </a:r>
          </a:p>
          <a:p>
            <a:endParaRPr lang="en-US" dirty="0"/>
          </a:p>
        </p:txBody>
      </p:sp>
      <p:sp>
        <p:nvSpPr>
          <p:cNvPr id="4" name="Slide Number Placeholder 3"/>
          <p:cNvSpPr>
            <a:spLocks noGrp="1"/>
          </p:cNvSpPr>
          <p:nvPr>
            <p:ph type="sldNum" sz="quarter" idx="10"/>
          </p:nvPr>
        </p:nvSpPr>
        <p:spPr/>
        <p:txBody>
          <a:bodyPr/>
          <a:lstStyle/>
          <a:p>
            <a:fld id="{D8B15BF5-4FE6-4F62-9298-27EB65A40CE4}" type="slidenum">
              <a:rPr lang="en-US" smtClean="0"/>
              <a:pPr/>
              <a:t>2</a:t>
            </a:fld>
            <a:endParaRPr lang="en-US"/>
          </a:p>
        </p:txBody>
      </p:sp>
    </p:spTree>
    <p:extLst>
      <p:ext uri="{BB962C8B-B14F-4D97-AF65-F5344CB8AC3E}">
        <p14:creationId xmlns:p14="http://schemas.microsoft.com/office/powerpoint/2010/main" xmlns="" val="1538740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kern="1200" dirty="0" smtClean="0">
                <a:solidFill>
                  <a:schemeClr val="tx1"/>
                </a:solidFill>
                <a:effectLst/>
                <a:latin typeface="Times New Roman" pitchFamily="18" charset="0"/>
                <a:ea typeface="+mn-ea"/>
                <a:cs typeface="Times New Roman" pitchFamily="18" charset="0"/>
              </a:rPr>
              <a:t>The theory of ethical relativism states that morality is relative to the cultural norms of an individual's culture (</a:t>
            </a:r>
            <a:r>
              <a:rPr lang="en-US" sz="2600" kern="1200" dirty="0" err="1" smtClean="0">
                <a:solidFill>
                  <a:schemeClr val="tx1"/>
                </a:solidFill>
                <a:effectLst/>
                <a:latin typeface="Times New Roman" pitchFamily="18" charset="0"/>
                <a:ea typeface="+mn-ea"/>
                <a:cs typeface="Times New Roman" pitchFamily="18" charset="0"/>
              </a:rPr>
              <a:t>Bajrami</a:t>
            </a:r>
            <a:r>
              <a:rPr lang="en-US" sz="2600" kern="1200" dirty="0" smtClean="0">
                <a:solidFill>
                  <a:schemeClr val="tx1"/>
                </a:solidFill>
                <a:effectLst/>
                <a:latin typeface="Times New Roman" pitchFamily="18" charset="0"/>
                <a:ea typeface="+mn-ea"/>
                <a:cs typeface="Times New Roman" pitchFamily="18" charset="0"/>
              </a:rPr>
              <a:t> &amp; </a:t>
            </a:r>
            <a:r>
              <a:rPr lang="en-US" sz="2600" kern="1200" dirty="0" err="1" smtClean="0">
                <a:solidFill>
                  <a:schemeClr val="tx1"/>
                </a:solidFill>
                <a:effectLst/>
                <a:latin typeface="Times New Roman" pitchFamily="18" charset="0"/>
                <a:ea typeface="+mn-ea"/>
                <a:cs typeface="Times New Roman" pitchFamily="18" charset="0"/>
              </a:rPr>
              <a:t>Demiri</a:t>
            </a:r>
            <a:r>
              <a:rPr lang="en-US" sz="2600" kern="1200" dirty="0" smtClean="0">
                <a:solidFill>
                  <a:schemeClr val="tx1"/>
                </a:solidFill>
                <a:effectLst/>
                <a:latin typeface="Times New Roman" pitchFamily="18" charset="0"/>
                <a:ea typeface="+mn-ea"/>
                <a:cs typeface="Times New Roman" pitchFamily="18" charset="0"/>
              </a:rPr>
              <a:t>, 2019). This implies that societal moral norms define what is right or wrong. Similar actions may be morally wrong in one society but morally right in another society. For example, there are some states in the United States that have legalized abortion, while in others, abortion is illegal. Ethical relativists believe that there are no universal moral standards. Therefore, the only moral standards that can be used in judging a society are the moral standards of that society. However, the majority of ethicists are against this theory. Some argue that although societal moral practices may vary, essential moral principles governing such practices do not vary.    </a:t>
            </a:r>
          </a:p>
          <a:p>
            <a:endParaRPr lang="en-US" dirty="0"/>
          </a:p>
        </p:txBody>
      </p:sp>
      <p:sp>
        <p:nvSpPr>
          <p:cNvPr id="4" name="Slide Number Placeholder 3"/>
          <p:cNvSpPr>
            <a:spLocks noGrp="1"/>
          </p:cNvSpPr>
          <p:nvPr>
            <p:ph type="sldNum" sz="quarter" idx="10"/>
          </p:nvPr>
        </p:nvSpPr>
        <p:spPr/>
        <p:txBody>
          <a:bodyPr/>
          <a:lstStyle/>
          <a:p>
            <a:fld id="{D8B15BF5-4FE6-4F62-9298-27EB65A40CE4}" type="slidenum">
              <a:rPr lang="en-US" smtClean="0"/>
              <a:pPr/>
              <a:t>3</a:t>
            </a:fld>
            <a:endParaRPr lang="en-US"/>
          </a:p>
        </p:txBody>
      </p:sp>
    </p:spTree>
    <p:extLst>
      <p:ext uri="{BB962C8B-B14F-4D97-AF65-F5344CB8AC3E}">
        <p14:creationId xmlns:p14="http://schemas.microsoft.com/office/powerpoint/2010/main" xmlns="" val="2347001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kern="1200" dirty="0" smtClean="0">
                <a:solidFill>
                  <a:schemeClr val="tx1"/>
                </a:solidFill>
                <a:effectLst/>
                <a:latin typeface="Times New Roman" pitchFamily="18" charset="0"/>
                <a:ea typeface="+mn-ea"/>
                <a:cs typeface="Times New Roman" pitchFamily="18" charset="0"/>
              </a:rPr>
              <a:t>The selected ethical dilemma is abortion. Abortion is one of the issues of sexual morality that raise ethical concerns. Abortion involves pregnancy termination through embryo removal or expulsion. Abortion can either be a miscarriage or induced. Miscarriage abortion is one that does not involve any intervention, while induced abortion is the one that follows certain steps in terminating the pregnancy. Abortion is considered an ethical issue because it involves terminating the life of the fetus. Scientifically, the fetus is a living being whose human rights, such as the right to life, should be respected. Abortion may also be perceived as a form of murder. In 2018, CDC reported a total of 619 591 legally induced abortions in the United States (CDC, 2020). However, those who support abortion argue that physicians should respect the rights of pregnant women. </a:t>
            </a:r>
          </a:p>
          <a:p>
            <a:endParaRPr lang="en-US" sz="2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D8B15BF5-4FE6-4F62-9298-27EB65A40CE4}" type="slidenum">
              <a:rPr lang="en-US" smtClean="0"/>
              <a:pPr/>
              <a:t>4</a:t>
            </a:fld>
            <a:endParaRPr lang="en-US"/>
          </a:p>
        </p:txBody>
      </p:sp>
    </p:spTree>
    <p:extLst>
      <p:ext uri="{BB962C8B-B14F-4D97-AF65-F5344CB8AC3E}">
        <p14:creationId xmlns:p14="http://schemas.microsoft.com/office/powerpoint/2010/main" xmlns="" val="2034475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kern="1200" dirty="0" smtClean="0">
                <a:solidFill>
                  <a:schemeClr val="tx1"/>
                </a:solidFill>
                <a:effectLst/>
                <a:latin typeface="Times New Roman" pitchFamily="18" charset="0"/>
                <a:ea typeface="+mn-ea"/>
                <a:cs typeface="Times New Roman" pitchFamily="18" charset="0"/>
              </a:rPr>
              <a:t>One of the ethical theories related to the ethical dilemma of abortion is deontology. Deontology holds that an action's morality depends on rules set that define whether the action is right or wrong instead of relying on the impacts of the action (Lazar, 2017). Deontologists borrow from the teachings of Christianity. Notably, deontologists believe that life is God's gift and all human beings, including the fetus, have the right to enjoy this gift unconditionally. God is the absolute giver of life, and He also has the divine moral obligation to take away life. Therefore, deontologists argue that abortion is immoral because it violates this divine provision. Abortion involves the termination of the life of the fetus, and therefore it violates the provisions of the Christian denomination.     </a:t>
            </a:r>
          </a:p>
          <a:p>
            <a:endParaRPr lang="en-US" dirty="0"/>
          </a:p>
        </p:txBody>
      </p:sp>
      <p:sp>
        <p:nvSpPr>
          <p:cNvPr id="4" name="Slide Number Placeholder 3"/>
          <p:cNvSpPr>
            <a:spLocks noGrp="1"/>
          </p:cNvSpPr>
          <p:nvPr>
            <p:ph type="sldNum" sz="quarter" idx="10"/>
          </p:nvPr>
        </p:nvSpPr>
        <p:spPr/>
        <p:txBody>
          <a:bodyPr/>
          <a:lstStyle/>
          <a:p>
            <a:fld id="{D8B15BF5-4FE6-4F62-9298-27EB65A40CE4}" type="slidenum">
              <a:rPr lang="en-US" smtClean="0"/>
              <a:pPr/>
              <a:t>5</a:t>
            </a:fld>
            <a:endParaRPr lang="en-US"/>
          </a:p>
        </p:txBody>
      </p:sp>
    </p:spTree>
    <p:extLst>
      <p:ext uri="{BB962C8B-B14F-4D97-AF65-F5344CB8AC3E}">
        <p14:creationId xmlns:p14="http://schemas.microsoft.com/office/powerpoint/2010/main" xmlns="" val="2995291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kern="1200" dirty="0" smtClean="0">
                <a:solidFill>
                  <a:schemeClr val="tx1"/>
                </a:solidFill>
                <a:effectLst/>
                <a:latin typeface="Times New Roman" pitchFamily="18" charset="0"/>
                <a:ea typeface="+mn-ea"/>
                <a:cs typeface="Times New Roman" pitchFamily="18" charset="0"/>
              </a:rPr>
              <a:t>One of the most effective ways to end unintended pregnancies that result in abortion is the provision of regular education about sexual health. Sexual education involves equipping learners with adequate knowledge on how they can remain healthy and protect themselves from unwanted pregnancies and sexually transmitted infections (Packer, 2018). Contraceptives, such as condoms and birth control pills, should also be made available to prevent unwanted pregnancies. The government and communities should also provide opportunities aimed at empowering girls and women as one of the interventions to end sexual abuse. Women opting for abortion should also be educated on available alternatives such as giving up children for adoption. </a:t>
            </a:r>
          </a:p>
          <a:p>
            <a:endParaRPr lang="en-US" dirty="0"/>
          </a:p>
        </p:txBody>
      </p:sp>
      <p:sp>
        <p:nvSpPr>
          <p:cNvPr id="4" name="Slide Number Placeholder 3"/>
          <p:cNvSpPr>
            <a:spLocks noGrp="1"/>
          </p:cNvSpPr>
          <p:nvPr>
            <p:ph type="sldNum" sz="quarter" idx="10"/>
          </p:nvPr>
        </p:nvSpPr>
        <p:spPr/>
        <p:txBody>
          <a:bodyPr/>
          <a:lstStyle/>
          <a:p>
            <a:fld id="{D8B15BF5-4FE6-4F62-9298-27EB65A40CE4}" type="slidenum">
              <a:rPr lang="en-US" smtClean="0"/>
              <a:pPr/>
              <a:t>6</a:t>
            </a:fld>
            <a:endParaRPr lang="en-US"/>
          </a:p>
        </p:txBody>
      </p:sp>
    </p:spTree>
    <p:extLst>
      <p:ext uri="{BB962C8B-B14F-4D97-AF65-F5344CB8AC3E}">
        <p14:creationId xmlns:p14="http://schemas.microsoft.com/office/powerpoint/2010/main" xmlns="" val="1873071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4F3393-982D-4E10-AD84-407FB746300C}" type="datetimeFigureOut">
              <a:rPr lang="en-US" smtClean="0"/>
              <a:pPr/>
              <a:t>6/20/2021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DD7339-DDD3-4E6D-A71F-A89380454B23}" type="slidenum">
              <a:rPr lang="en-US" smtClean="0"/>
              <a:pPr/>
              <a:t>‹#›</a:t>
            </a:fld>
            <a:endParaRPr lang="en-US"/>
          </a:p>
        </p:txBody>
      </p:sp>
    </p:spTree>
    <p:extLst>
      <p:ext uri="{BB962C8B-B14F-4D97-AF65-F5344CB8AC3E}">
        <p14:creationId xmlns:p14="http://schemas.microsoft.com/office/powerpoint/2010/main" xmlns="" val="980824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4F3393-982D-4E10-AD84-407FB746300C}" type="datetimeFigureOut">
              <a:rPr lang="en-US" smtClean="0"/>
              <a:pPr/>
              <a:t>6/20/2021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DD7339-DDD3-4E6D-A71F-A89380454B23}" type="slidenum">
              <a:rPr lang="en-US" smtClean="0"/>
              <a:pPr/>
              <a:t>‹#›</a:t>
            </a:fld>
            <a:endParaRPr lang="en-US"/>
          </a:p>
        </p:txBody>
      </p:sp>
    </p:spTree>
    <p:extLst>
      <p:ext uri="{BB962C8B-B14F-4D97-AF65-F5344CB8AC3E}">
        <p14:creationId xmlns:p14="http://schemas.microsoft.com/office/powerpoint/2010/main" xmlns="" val="551174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4F3393-982D-4E10-AD84-407FB746300C}" type="datetimeFigureOut">
              <a:rPr lang="en-US" smtClean="0"/>
              <a:pPr/>
              <a:t>6/20/2021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DD7339-DDD3-4E6D-A71F-A89380454B23}" type="slidenum">
              <a:rPr lang="en-US" smtClean="0"/>
              <a:pPr/>
              <a:t>‹#›</a:t>
            </a:fld>
            <a:endParaRPr lang="en-US"/>
          </a:p>
        </p:txBody>
      </p:sp>
    </p:spTree>
    <p:extLst>
      <p:ext uri="{BB962C8B-B14F-4D97-AF65-F5344CB8AC3E}">
        <p14:creationId xmlns:p14="http://schemas.microsoft.com/office/powerpoint/2010/main" xmlns="" val="2578549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4F3393-982D-4E10-AD84-407FB746300C}" type="datetimeFigureOut">
              <a:rPr lang="en-US" smtClean="0"/>
              <a:pPr/>
              <a:t>6/20/2021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DD7339-DDD3-4E6D-A71F-A89380454B23}" type="slidenum">
              <a:rPr lang="en-US" smtClean="0"/>
              <a:pPr/>
              <a:t>‹#›</a:t>
            </a:fld>
            <a:endParaRPr lang="en-US"/>
          </a:p>
        </p:txBody>
      </p:sp>
    </p:spTree>
    <p:extLst>
      <p:ext uri="{BB962C8B-B14F-4D97-AF65-F5344CB8AC3E}">
        <p14:creationId xmlns:p14="http://schemas.microsoft.com/office/powerpoint/2010/main" xmlns="" val="1856488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4F3393-982D-4E10-AD84-407FB746300C}" type="datetimeFigureOut">
              <a:rPr lang="en-US" smtClean="0"/>
              <a:pPr/>
              <a:t>6/20/2021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DD7339-DDD3-4E6D-A71F-A89380454B23}" type="slidenum">
              <a:rPr lang="en-US" smtClean="0"/>
              <a:pPr/>
              <a:t>‹#›</a:t>
            </a:fld>
            <a:endParaRPr lang="en-US"/>
          </a:p>
        </p:txBody>
      </p:sp>
    </p:spTree>
    <p:extLst>
      <p:ext uri="{BB962C8B-B14F-4D97-AF65-F5344CB8AC3E}">
        <p14:creationId xmlns:p14="http://schemas.microsoft.com/office/powerpoint/2010/main" xmlns="" val="3694382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4F3393-982D-4E10-AD84-407FB746300C}" type="datetimeFigureOut">
              <a:rPr lang="en-US" smtClean="0"/>
              <a:pPr/>
              <a:t>6/20/2021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DD7339-DDD3-4E6D-A71F-A89380454B23}" type="slidenum">
              <a:rPr lang="en-US" smtClean="0"/>
              <a:pPr/>
              <a:t>‹#›</a:t>
            </a:fld>
            <a:endParaRPr lang="en-US"/>
          </a:p>
        </p:txBody>
      </p:sp>
    </p:spTree>
    <p:extLst>
      <p:ext uri="{BB962C8B-B14F-4D97-AF65-F5344CB8AC3E}">
        <p14:creationId xmlns:p14="http://schemas.microsoft.com/office/powerpoint/2010/main" xmlns="" val="1262822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4F3393-982D-4E10-AD84-407FB746300C}" type="datetimeFigureOut">
              <a:rPr lang="en-US" smtClean="0"/>
              <a:pPr/>
              <a:t>6/20/2021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DD7339-DDD3-4E6D-A71F-A89380454B23}" type="slidenum">
              <a:rPr lang="en-US" smtClean="0"/>
              <a:pPr/>
              <a:t>‹#›</a:t>
            </a:fld>
            <a:endParaRPr lang="en-US"/>
          </a:p>
        </p:txBody>
      </p:sp>
    </p:spTree>
    <p:extLst>
      <p:ext uri="{BB962C8B-B14F-4D97-AF65-F5344CB8AC3E}">
        <p14:creationId xmlns:p14="http://schemas.microsoft.com/office/powerpoint/2010/main" xmlns="" val="2257254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4F3393-982D-4E10-AD84-407FB746300C}" type="datetimeFigureOut">
              <a:rPr lang="en-US" smtClean="0"/>
              <a:pPr/>
              <a:t>6/20/2021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DD7339-DDD3-4E6D-A71F-A89380454B23}" type="slidenum">
              <a:rPr lang="en-US" smtClean="0"/>
              <a:pPr/>
              <a:t>‹#›</a:t>
            </a:fld>
            <a:endParaRPr lang="en-US"/>
          </a:p>
        </p:txBody>
      </p:sp>
    </p:spTree>
    <p:extLst>
      <p:ext uri="{BB962C8B-B14F-4D97-AF65-F5344CB8AC3E}">
        <p14:creationId xmlns:p14="http://schemas.microsoft.com/office/powerpoint/2010/main" xmlns="" val="3405215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4F3393-982D-4E10-AD84-407FB746300C}" type="datetimeFigureOut">
              <a:rPr lang="en-US" smtClean="0"/>
              <a:pPr/>
              <a:t>6/20/2021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DD7339-DDD3-4E6D-A71F-A89380454B23}" type="slidenum">
              <a:rPr lang="en-US" smtClean="0"/>
              <a:pPr/>
              <a:t>‹#›</a:t>
            </a:fld>
            <a:endParaRPr lang="en-US"/>
          </a:p>
        </p:txBody>
      </p:sp>
    </p:spTree>
    <p:extLst>
      <p:ext uri="{BB962C8B-B14F-4D97-AF65-F5344CB8AC3E}">
        <p14:creationId xmlns:p14="http://schemas.microsoft.com/office/powerpoint/2010/main" xmlns="" val="4011222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4F3393-982D-4E10-AD84-407FB746300C}" type="datetimeFigureOut">
              <a:rPr lang="en-US" smtClean="0"/>
              <a:pPr/>
              <a:t>6/20/2021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DD7339-DDD3-4E6D-A71F-A89380454B23}" type="slidenum">
              <a:rPr lang="en-US" smtClean="0"/>
              <a:pPr/>
              <a:t>‹#›</a:t>
            </a:fld>
            <a:endParaRPr lang="en-US"/>
          </a:p>
        </p:txBody>
      </p:sp>
    </p:spTree>
    <p:extLst>
      <p:ext uri="{BB962C8B-B14F-4D97-AF65-F5344CB8AC3E}">
        <p14:creationId xmlns:p14="http://schemas.microsoft.com/office/powerpoint/2010/main" xmlns="" val="1896133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4F3393-982D-4E10-AD84-407FB746300C}" type="datetimeFigureOut">
              <a:rPr lang="en-US" smtClean="0"/>
              <a:pPr/>
              <a:t>6/20/2021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DD7339-DDD3-4E6D-A71F-A89380454B23}" type="slidenum">
              <a:rPr lang="en-US" smtClean="0"/>
              <a:pPr/>
              <a:t>‹#›</a:t>
            </a:fld>
            <a:endParaRPr lang="en-US"/>
          </a:p>
        </p:txBody>
      </p:sp>
    </p:spTree>
    <p:extLst>
      <p:ext uri="{BB962C8B-B14F-4D97-AF65-F5344CB8AC3E}">
        <p14:creationId xmlns:p14="http://schemas.microsoft.com/office/powerpoint/2010/main" xmlns="" val="363694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4F3393-982D-4E10-AD84-407FB746300C}" type="datetimeFigureOut">
              <a:rPr lang="en-US" smtClean="0"/>
              <a:pPr/>
              <a:t>6/20/2021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DD7339-DDD3-4E6D-A71F-A89380454B23}" type="slidenum">
              <a:rPr lang="en-US" smtClean="0"/>
              <a:pPr/>
              <a:t>‹#›</a:t>
            </a:fld>
            <a:endParaRPr lang="en-US"/>
          </a:p>
        </p:txBody>
      </p:sp>
    </p:spTree>
    <p:extLst>
      <p:ext uri="{BB962C8B-B14F-4D97-AF65-F5344CB8AC3E}">
        <p14:creationId xmlns:p14="http://schemas.microsoft.com/office/powerpoint/2010/main" xmlns="" val="106449492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www.cdc.gov/reproductivehealth/data_stats/abortion.htm"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2133599"/>
          </a:xfrm>
        </p:spPr>
        <p:txBody>
          <a:bodyPr>
            <a:normAutofit fontScale="90000"/>
          </a:bodyPr>
          <a:lstStyle/>
          <a:p>
            <a:r>
              <a:rPr lang="en-US" sz="6700" dirty="0">
                <a:latin typeface="Times New Roman" pitchFamily="18" charset="0"/>
                <a:cs typeface="Times New Roman" pitchFamily="18" charset="0"/>
              </a:rPr>
              <a:t>Sexual Morality and Ethical Relativism</a:t>
            </a:r>
            <a:r>
              <a:rPr lang="en-US" dirty="0"/>
              <a:t/>
            </a:r>
            <a:br>
              <a:rPr lang="en-US" dirty="0"/>
            </a:br>
            <a:endParaRPr lang="en-US" dirty="0"/>
          </a:p>
        </p:txBody>
      </p:sp>
      <p:sp>
        <p:nvSpPr>
          <p:cNvPr id="3" name="Subtitle 2"/>
          <p:cNvSpPr>
            <a:spLocks noGrp="1"/>
          </p:cNvSpPr>
          <p:nvPr>
            <p:ph type="subTitle" idx="1"/>
          </p:nvPr>
        </p:nvSpPr>
        <p:spPr>
          <a:xfrm>
            <a:off x="1371600" y="3886200"/>
            <a:ext cx="6400800" cy="2438400"/>
          </a:xfrm>
        </p:spPr>
        <p:txBody>
          <a:bodyPr>
            <a:normAutofit/>
          </a:bodyPr>
          <a:lstStyle/>
          <a:p>
            <a:r>
              <a:rPr lang="en-US" sz="4000" dirty="0" smtClean="0">
                <a:latin typeface="Times New Roman" pitchFamily="18" charset="0"/>
                <a:cs typeface="Times New Roman" pitchFamily="18" charset="0"/>
              </a:rPr>
              <a:t>Name</a:t>
            </a:r>
          </a:p>
          <a:p>
            <a:r>
              <a:rPr lang="en-US" sz="4000" dirty="0" smtClean="0">
                <a:latin typeface="Times New Roman" pitchFamily="18" charset="0"/>
                <a:cs typeface="Times New Roman" pitchFamily="18" charset="0"/>
              </a:rPr>
              <a:t>Institution</a:t>
            </a:r>
          </a:p>
          <a:p>
            <a:r>
              <a:rPr lang="en-US" sz="4000" dirty="0" smtClean="0">
                <a:latin typeface="Times New Roman" pitchFamily="18" charset="0"/>
                <a:cs typeface="Times New Roman" pitchFamily="18" charset="0"/>
              </a:rPr>
              <a:t>Date</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xmlns="" val="4172241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533399"/>
          </a:xfrm>
        </p:spPr>
        <p:txBody>
          <a:bodyPr>
            <a:normAutofit fontScale="90000"/>
          </a:bodyPr>
          <a:lstStyle/>
          <a:p>
            <a:r>
              <a:rPr lang="en-US" dirty="0" smtClean="0">
                <a:latin typeface="Times New Roman" pitchFamily="18" charset="0"/>
                <a:cs typeface="Times New Roman" pitchFamily="18" charset="0"/>
              </a:rPr>
              <a:t>Introduction</a:t>
            </a:r>
            <a:endParaRPr lang="en-US" dirty="0">
              <a:latin typeface="Times New Roman" pitchFamily="18" charset="0"/>
              <a:cs typeface="Times New Roman" pitchFamily="18" charset="0"/>
            </a:endParaRPr>
          </a:p>
        </p:txBody>
      </p:sp>
      <p:sp>
        <p:nvSpPr>
          <p:cNvPr id="3" name="Subtitle 2"/>
          <p:cNvSpPr>
            <a:spLocks noGrp="1"/>
          </p:cNvSpPr>
          <p:nvPr>
            <p:ph type="subTitle" idx="1"/>
          </p:nvPr>
        </p:nvSpPr>
        <p:spPr>
          <a:xfrm>
            <a:off x="457200" y="990600"/>
            <a:ext cx="8305800" cy="5867400"/>
          </a:xfrm>
        </p:spPr>
        <p:txBody>
          <a:bodyPr>
            <a:normAutofit/>
          </a:bodyPr>
          <a:lstStyle/>
          <a:p>
            <a:pPr marL="457200" indent="-457200" algn="l">
              <a:buFont typeface="Arial" pitchFamily="34" charset="0"/>
              <a:buChar char="•"/>
            </a:pPr>
            <a:r>
              <a:rPr lang="en-US" sz="2600" dirty="0">
                <a:latin typeface="Times New Roman" pitchFamily="18" charset="0"/>
                <a:cs typeface="Times New Roman" pitchFamily="18" charset="0"/>
              </a:rPr>
              <a:t>Sexual morality considers ethics in morality</a:t>
            </a:r>
          </a:p>
          <a:p>
            <a:pPr marL="457200" indent="-457200" algn="l">
              <a:buFont typeface="Arial" pitchFamily="34" charset="0"/>
              <a:buChar char="•"/>
            </a:pPr>
            <a:r>
              <a:rPr lang="en-US" sz="2600" dirty="0">
                <a:latin typeface="Times New Roman" pitchFamily="18" charset="0"/>
                <a:cs typeface="Times New Roman" pitchFamily="18" charset="0"/>
              </a:rPr>
              <a:t>Human sexuality aspects raise issues in sexual ethics</a:t>
            </a:r>
          </a:p>
          <a:p>
            <a:pPr marL="457200" indent="-457200" algn="l">
              <a:buFont typeface="Arial" pitchFamily="34" charset="0"/>
              <a:buChar char="•"/>
            </a:pPr>
            <a:r>
              <a:rPr lang="en-US" sz="2600" dirty="0">
                <a:latin typeface="Times New Roman" pitchFamily="18" charset="0"/>
                <a:cs typeface="Times New Roman" pitchFamily="18" charset="0"/>
              </a:rPr>
              <a:t>Historically, religion and philosophy defined what was sexually ethical </a:t>
            </a:r>
          </a:p>
          <a:p>
            <a:pPr marL="457200" indent="-457200" algn="l">
              <a:buFont typeface="Arial" pitchFamily="34" charset="0"/>
              <a:buChar char="•"/>
            </a:pPr>
            <a:r>
              <a:rPr lang="en-US" sz="2600" dirty="0">
                <a:latin typeface="Times New Roman" pitchFamily="18" charset="0"/>
                <a:cs typeface="Times New Roman" pitchFamily="18" charset="0"/>
              </a:rPr>
              <a:t>Consent is a major consideration in sexual ethics (Cook et al., 2017</a:t>
            </a:r>
            <a:r>
              <a:rPr lang="en-US" sz="2600" dirty="0" smtClean="0">
                <a:latin typeface="Times New Roman" pitchFamily="18" charset="0"/>
                <a:cs typeface="Times New Roman" pitchFamily="18" charset="0"/>
              </a:rPr>
              <a:t>)</a:t>
            </a:r>
          </a:p>
          <a:p>
            <a:pPr marL="457200" indent="-457200" algn="l">
              <a:buFont typeface="Arial" pitchFamily="34" charset="0"/>
              <a:buChar char="•"/>
            </a:pPr>
            <a:endParaRPr lang="en-US" sz="2600" dirty="0">
              <a:latin typeface="Times New Roman" pitchFamily="18" charset="0"/>
              <a:cs typeface="Times New Roman" pitchFamily="18" charset="0"/>
            </a:endParaRPr>
          </a:p>
          <a:p>
            <a:endParaRPr lang="en-US" dirty="0"/>
          </a:p>
        </p:txBody>
      </p:sp>
      <p:pic>
        <p:nvPicPr>
          <p:cNvPr id="4" name="Picture 3" descr="His Excellent Word: Sexual Morality"/>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52800" y="3810000"/>
            <a:ext cx="3657599" cy="2438400"/>
          </a:xfrm>
          <a:prstGeom prst="rect">
            <a:avLst/>
          </a:prstGeom>
          <a:noFill/>
          <a:ln>
            <a:noFill/>
          </a:ln>
        </p:spPr>
      </p:pic>
    </p:spTree>
    <p:extLst>
      <p:ext uri="{BB962C8B-B14F-4D97-AF65-F5344CB8AC3E}">
        <p14:creationId xmlns:p14="http://schemas.microsoft.com/office/powerpoint/2010/main" xmlns="" val="2069517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838199"/>
          </a:xfrm>
        </p:spPr>
        <p:txBody>
          <a:bodyPr>
            <a:normAutofit/>
          </a:bodyPr>
          <a:lstStyle/>
          <a:p>
            <a:r>
              <a:rPr lang="en-US" sz="4000" dirty="0" smtClean="0">
                <a:latin typeface="Times New Roman" pitchFamily="18" charset="0"/>
                <a:cs typeface="Times New Roman" pitchFamily="18" charset="0"/>
              </a:rPr>
              <a:t>Ethical Relativism</a:t>
            </a:r>
            <a:endParaRPr lang="en-US" sz="4000" dirty="0">
              <a:latin typeface="Times New Roman" pitchFamily="18" charset="0"/>
              <a:cs typeface="Times New Roman" pitchFamily="18" charset="0"/>
            </a:endParaRPr>
          </a:p>
        </p:txBody>
      </p:sp>
      <p:sp>
        <p:nvSpPr>
          <p:cNvPr id="3" name="Subtitle 2"/>
          <p:cNvSpPr>
            <a:spLocks noGrp="1"/>
          </p:cNvSpPr>
          <p:nvPr>
            <p:ph type="subTitle" idx="1"/>
          </p:nvPr>
        </p:nvSpPr>
        <p:spPr>
          <a:xfrm>
            <a:off x="304800" y="1371600"/>
            <a:ext cx="8610600" cy="5257800"/>
          </a:xfrm>
        </p:spPr>
        <p:txBody>
          <a:bodyPr/>
          <a:lstStyle/>
          <a:p>
            <a:pPr marL="457200" indent="-457200" algn="l">
              <a:buFont typeface="Arial" pitchFamily="34" charset="0"/>
              <a:buChar char="•"/>
            </a:pPr>
            <a:r>
              <a:rPr lang="en-US" sz="2600" dirty="0">
                <a:latin typeface="Times New Roman" pitchFamily="18" charset="0"/>
                <a:cs typeface="Times New Roman" pitchFamily="18" charset="0"/>
              </a:rPr>
              <a:t>States that morality is relative to the cultural norms of an individual</a:t>
            </a:r>
          </a:p>
          <a:p>
            <a:pPr marL="457200" indent="-457200" algn="l">
              <a:buFont typeface="Arial" pitchFamily="34" charset="0"/>
              <a:buChar char="•"/>
            </a:pPr>
            <a:r>
              <a:rPr lang="en-US" sz="2600" dirty="0">
                <a:latin typeface="Times New Roman" pitchFamily="18" charset="0"/>
                <a:cs typeface="Times New Roman" pitchFamily="18" charset="0"/>
              </a:rPr>
              <a:t>Society moral norms define what is right or wrong</a:t>
            </a:r>
          </a:p>
          <a:p>
            <a:pPr marL="457200" indent="-457200" algn="l">
              <a:buFont typeface="Arial" pitchFamily="34" charset="0"/>
              <a:buChar char="•"/>
            </a:pPr>
            <a:r>
              <a:rPr lang="en-US" sz="2600" dirty="0">
                <a:latin typeface="Times New Roman" pitchFamily="18" charset="0"/>
                <a:cs typeface="Times New Roman" pitchFamily="18" charset="0"/>
              </a:rPr>
              <a:t>Ethical relativists believe that there are no universal moral standards</a:t>
            </a:r>
          </a:p>
          <a:p>
            <a:pPr marL="457200" indent="-457200" algn="l">
              <a:buFont typeface="Arial" pitchFamily="34" charset="0"/>
              <a:buChar char="•"/>
            </a:pPr>
            <a:r>
              <a:rPr lang="en-US" sz="2600" dirty="0">
                <a:latin typeface="Times New Roman" pitchFamily="18" charset="0"/>
                <a:cs typeface="Times New Roman" pitchFamily="18" charset="0"/>
              </a:rPr>
              <a:t>Ethicists are mostly against this theory (</a:t>
            </a:r>
            <a:r>
              <a:rPr lang="en-US" sz="2600" dirty="0" err="1">
                <a:latin typeface="Times New Roman" pitchFamily="18" charset="0"/>
                <a:cs typeface="Times New Roman" pitchFamily="18" charset="0"/>
              </a:rPr>
              <a:t>Bajrami</a:t>
            </a:r>
            <a:r>
              <a:rPr lang="en-US" sz="2600" dirty="0">
                <a:latin typeface="Times New Roman" pitchFamily="18" charset="0"/>
                <a:cs typeface="Times New Roman" pitchFamily="18" charset="0"/>
              </a:rPr>
              <a:t> &amp; </a:t>
            </a:r>
            <a:r>
              <a:rPr lang="en-US" sz="2600" dirty="0" err="1">
                <a:latin typeface="Times New Roman" pitchFamily="18" charset="0"/>
                <a:cs typeface="Times New Roman" pitchFamily="18" charset="0"/>
              </a:rPr>
              <a:t>Demiri</a:t>
            </a:r>
            <a:r>
              <a:rPr lang="en-US" sz="2600" dirty="0">
                <a:latin typeface="Times New Roman" pitchFamily="18" charset="0"/>
                <a:cs typeface="Times New Roman" pitchFamily="18" charset="0"/>
              </a:rPr>
              <a:t>, 2019)</a:t>
            </a:r>
          </a:p>
          <a:p>
            <a:endParaRPr lang="en-US" dirty="0"/>
          </a:p>
        </p:txBody>
      </p:sp>
      <p:pic>
        <p:nvPicPr>
          <p:cNvPr id="4" name="Picture 3" descr="PPT - Ethical Relativism PowerPoint Presentation, free download - ID:2211930"/>
          <p:cNvPicPr/>
          <p:nvPr/>
        </p:nvPicPr>
        <p:blipFill>
          <a:blip r:embed="rId3">
            <a:extLst>
              <a:ext uri="{28A0092B-C50C-407E-A947-70E740481C1C}">
                <a14:useLocalDpi xmlns:a14="http://schemas.microsoft.com/office/drawing/2010/main" xmlns="" val="0"/>
              </a:ext>
            </a:extLst>
          </a:blip>
          <a:srcRect/>
          <a:stretch>
            <a:fillRect/>
          </a:stretch>
        </p:blipFill>
        <p:spPr bwMode="auto">
          <a:xfrm>
            <a:off x="2438400" y="4724400"/>
            <a:ext cx="5562600" cy="1524000"/>
          </a:xfrm>
          <a:prstGeom prst="rect">
            <a:avLst/>
          </a:prstGeom>
          <a:noFill/>
          <a:ln>
            <a:noFill/>
          </a:ln>
        </p:spPr>
      </p:pic>
    </p:spTree>
    <p:extLst>
      <p:ext uri="{BB962C8B-B14F-4D97-AF65-F5344CB8AC3E}">
        <p14:creationId xmlns:p14="http://schemas.microsoft.com/office/powerpoint/2010/main" xmlns="" val="1481192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685799"/>
          </a:xfrm>
        </p:spPr>
        <p:txBody>
          <a:bodyPr>
            <a:normAutofit fontScale="90000"/>
          </a:bodyPr>
          <a:lstStyle/>
          <a:p>
            <a:r>
              <a:rPr lang="en-US" dirty="0" smtClean="0">
                <a:latin typeface="Times New Roman" pitchFamily="18" charset="0"/>
                <a:cs typeface="Times New Roman" pitchFamily="18" charset="0"/>
              </a:rPr>
              <a:t>Ethical Dilemma</a:t>
            </a:r>
            <a:endParaRPr lang="en-US" dirty="0">
              <a:latin typeface="Times New Roman" pitchFamily="18" charset="0"/>
              <a:cs typeface="Times New Roman" pitchFamily="18" charset="0"/>
            </a:endParaRPr>
          </a:p>
        </p:txBody>
      </p:sp>
      <p:sp>
        <p:nvSpPr>
          <p:cNvPr id="3" name="Subtitle 2"/>
          <p:cNvSpPr>
            <a:spLocks noGrp="1"/>
          </p:cNvSpPr>
          <p:nvPr>
            <p:ph type="subTitle" idx="1"/>
          </p:nvPr>
        </p:nvSpPr>
        <p:spPr>
          <a:xfrm>
            <a:off x="228600" y="1219200"/>
            <a:ext cx="8610600" cy="5334000"/>
          </a:xfrm>
        </p:spPr>
        <p:txBody>
          <a:bodyPr/>
          <a:lstStyle/>
          <a:p>
            <a:pPr marL="457200" indent="-457200" algn="l">
              <a:buFont typeface="Arial" pitchFamily="34" charset="0"/>
              <a:buChar char="•"/>
            </a:pPr>
            <a:r>
              <a:rPr lang="en-US" sz="2600" dirty="0">
                <a:latin typeface="Times New Roman" pitchFamily="18" charset="0"/>
                <a:cs typeface="Times New Roman" pitchFamily="18" charset="0"/>
              </a:rPr>
              <a:t>Abortion is a sexual morality issue that raises ethical concerns</a:t>
            </a:r>
          </a:p>
          <a:p>
            <a:pPr marL="457200" indent="-457200" algn="l">
              <a:buFont typeface="Arial" pitchFamily="34" charset="0"/>
              <a:buChar char="•"/>
            </a:pPr>
            <a:r>
              <a:rPr lang="en-US" sz="2600" dirty="0">
                <a:latin typeface="Times New Roman" pitchFamily="18" charset="0"/>
                <a:cs typeface="Times New Roman" pitchFamily="18" charset="0"/>
              </a:rPr>
              <a:t>It involves pregnancy termination through embryo removal or expulsion</a:t>
            </a:r>
          </a:p>
          <a:p>
            <a:pPr marL="457200" indent="-457200" algn="l">
              <a:buFont typeface="Arial" pitchFamily="34" charset="0"/>
              <a:buChar char="•"/>
            </a:pPr>
            <a:r>
              <a:rPr lang="en-US" sz="2600" dirty="0">
                <a:latin typeface="Times New Roman" pitchFamily="18" charset="0"/>
                <a:cs typeface="Times New Roman" pitchFamily="18" charset="0"/>
              </a:rPr>
              <a:t>Abortion denies the fetus its human rights</a:t>
            </a:r>
          </a:p>
          <a:p>
            <a:pPr marL="457200" indent="-457200" algn="l">
              <a:buFont typeface="Arial" pitchFamily="34" charset="0"/>
              <a:buChar char="•"/>
            </a:pPr>
            <a:r>
              <a:rPr lang="en-US" sz="2600" dirty="0">
                <a:latin typeface="Times New Roman" pitchFamily="18" charset="0"/>
                <a:cs typeface="Times New Roman" pitchFamily="18" charset="0"/>
              </a:rPr>
              <a:t>Abortion is considered a form of murder (CDC, 2020)</a:t>
            </a:r>
          </a:p>
          <a:p>
            <a:endParaRPr lang="en-US" dirty="0"/>
          </a:p>
        </p:txBody>
      </p:sp>
      <p:pic>
        <p:nvPicPr>
          <p:cNvPr id="4" name="Picture 3" descr="Remember to Remember: The Modern Implications of Abortion – Christian  Medical &amp;amp; Dental Associations® (CMDA)"/>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19500" y="4038600"/>
            <a:ext cx="3771900" cy="2362200"/>
          </a:xfrm>
          <a:prstGeom prst="rect">
            <a:avLst/>
          </a:prstGeom>
          <a:noFill/>
          <a:ln>
            <a:noFill/>
          </a:ln>
        </p:spPr>
      </p:pic>
    </p:spTree>
    <p:extLst>
      <p:ext uri="{BB962C8B-B14F-4D97-AF65-F5344CB8AC3E}">
        <p14:creationId xmlns:p14="http://schemas.microsoft.com/office/powerpoint/2010/main" xmlns="" val="3157156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761999"/>
          </a:xfrm>
        </p:spPr>
        <p:txBody>
          <a:bodyPr>
            <a:normAutofit fontScale="90000"/>
          </a:bodyPr>
          <a:lstStyle/>
          <a:p>
            <a:r>
              <a:rPr lang="en-US" dirty="0" smtClean="0">
                <a:latin typeface="Times New Roman" pitchFamily="18" charset="0"/>
                <a:cs typeface="Times New Roman" pitchFamily="18" charset="0"/>
              </a:rPr>
              <a:t>Ethical Theory</a:t>
            </a:r>
            <a:endParaRPr lang="en-US" dirty="0">
              <a:latin typeface="Times New Roman" pitchFamily="18" charset="0"/>
              <a:cs typeface="Times New Roman" pitchFamily="18" charset="0"/>
            </a:endParaRPr>
          </a:p>
        </p:txBody>
      </p:sp>
      <p:sp>
        <p:nvSpPr>
          <p:cNvPr id="3" name="Subtitle 2"/>
          <p:cNvSpPr>
            <a:spLocks noGrp="1"/>
          </p:cNvSpPr>
          <p:nvPr>
            <p:ph type="subTitle" idx="1"/>
          </p:nvPr>
        </p:nvSpPr>
        <p:spPr>
          <a:xfrm>
            <a:off x="381000" y="1447800"/>
            <a:ext cx="8458200" cy="5410200"/>
          </a:xfrm>
        </p:spPr>
        <p:txBody>
          <a:bodyPr/>
          <a:lstStyle/>
          <a:p>
            <a:pPr marL="457200" indent="-457200" algn="l">
              <a:buFont typeface="Arial" pitchFamily="34" charset="0"/>
              <a:buChar char="•"/>
            </a:pPr>
            <a:r>
              <a:rPr lang="en-US" sz="2600" dirty="0">
                <a:latin typeface="Times New Roman" pitchFamily="18" charset="0"/>
                <a:cs typeface="Times New Roman" pitchFamily="18" charset="0"/>
              </a:rPr>
              <a:t>Deontological ethics relate to the ethical dilemma of abortion</a:t>
            </a:r>
          </a:p>
          <a:p>
            <a:pPr marL="457200" indent="-457200" algn="l">
              <a:buFont typeface="Arial" pitchFamily="34" charset="0"/>
              <a:buChar char="•"/>
            </a:pPr>
            <a:r>
              <a:rPr lang="en-US" sz="2600" dirty="0">
                <a:latin typeface="Times New Roman" pitchFamily="18" charset="0"/>
                <a:cs typeface="Times New Roman" pitchFamily="18" charset="0"/>
              </a:rPr>
              <a:t>Deontologists state that rules set define whether an action is right or wrong</a:t>
            </a:r>
          </a:p>
          <a:p>
            <a:pPr marL="457200" indent="-457200" algn="l">
              <a:buFont typeface="Arial" pitchFamily="34" charset="0"/>
              <a:buChar char="•"/>
            </a:pPr>
            <a:r>
              <a:rPr lang="en-US" sz="2600" dirty="0">
                <a:latin typeface="Times New Roman" pitchFamily="18" charset="0"/>
                <a:cs typeface="Times New Roman" pitchFamily="18" charset="0"/>
              </a:rPr>
              <a:t>They support their arguments using Christianity</a:t>
            </a:r>
          </a:p>
          <a:p>
            <a:pPr marL="457200" indent="-457200" algn="l">
              <a:buFont typeface="Arial" pitchFamily="34" charset="0"/>
              <a:buChar char="•"/>
            </a:pPr>
            <a:r>
              <a:rPr lang="en-US" sz="2600" dirty="0">
                <a:latin typeface="Times New Roman" pitchFamily="18" charset="0"/>
                <a:cs typeface="Times New Roman" pitchFamily="18" charset="0"/>
              </a:rPr>
              <a:t>Notable, they note that God is the giver and taker of life (Lazar, 2017).</a:t>
            </a:r>
          </a:p>
          <a:p>
            <a:endParaRPr lang="en-US" dirty="0"/>
          </a:p>
        </p:txBody>
      </p:sp>
      <p:pic>
        <p:nvPicPr>
          <p:cNvPr id="4" name="Picture 3" descr="Ethics Explainer: What is Deontology? - The Ethics Centre"/>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59642" y="4343400"/>
            <a:ext cx="2831757" cy="2057400"/>
          </a:xfrm>
          <a:prstGeom prst="rect">
            <a:avLst/>
          </a:prstGeom>
          <a:noFill/>
          <a:ln>
            <a:noFill/>
          </a:ln>
        </p:spPr>
      </p:pic>
    </p:spTree>
    <p:extLst>
      <p:ext uri="{BB962C8B-B14F-4D97-AF65-F5344CB8AC3E}">
        <p14:creationId xmlns:p14="http://schemas.microsoft.com/office/powerpoint/2010/main" xmlns="" val="587473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685799"/>
          </a:xfrm>
        </p:spPr>
        <p:txBody>
          <a:bodyPr>
            <a:normAutofit fontScale="90000"/>
          </a:bodyPr>
          <a:lstStyle/>
          <a:p>
            <a:r>
              <a:rPr lang="en-US" dirty="0" smtClean="0">
                <a:latin typeface="Times New Roman" pitchFamily="18" charset="0"/>
                <a:cs typeface="Times New Roman" pitchFamily="18" charset="0"/>
              </a:rPr>
              <a:t>Recommendations</a:t>
            </a:r>
            <a:endParaRPr lang="en-US" dirty="0">
              <a:latin typeface="Times New Roman" pitchFamily="18" charset="0"/>
              <a:cs typeface="Times New Roman" pitchFamily="18" charset="0"/>
            </a:endParaRPr>
          </a:p>
        </p:txBody>
      </p:sp>
      <p:sp>
        <p:nvSpPr>
          <p:cNvPr id="3" name="Subtitle 2"/>
          <p:cNvSpPr>
            <a:spLocks noGrp="1"/>
          </p:cNvSpPr>
          <p:nvPr>
            <p:ph type="subTitle" idx="1"/>
          </p:nvPr>
        </p:nvSpPr>
        <p:spPr>
          <a:xfrm>
            <a:off x="381000" y="1143000"/>
            <a:ext cx="8534400" cy="5334000"/>
          </a:xfrm>
        </p:spPr>
        <p:txBody>
          <a:bodyPr/>
          <a:lstStyle/>
          <a:p>
            <a:pPr marL="457200" indent="-457200" algn="l">
              <a:buFont typeface="Arial" pitchFamily="34" charset="0"/>
              <a:buChar char="•"/>
            </a:pPr>
            <a:r>
              <a:rPr lang="en-US" sz="2600" dirty="0">
                <a:latin typeface="Times New Roman" pitchFamily="18" charset="0"/>
                <a:cs typeface="Times New Roman" pitchFamily="18" charset="0"/>
              </a:rPr>
              <a:t>Proper education on reproductive and sexual health</a:t>
            </a:r>
          </a:p>
          <a:p>
            <a:pPr marL="457200" indent="-457200" algn="l">
              <a:buFont typeface="Arial" pitchFamily="34" charset="0"/>
              <a:buChar char="•"/>
            </a:pPr>
            <a:r>
              <a:rPr lang="en-US" sz="2600" dirty="0">
                <a:latin typeface="Times New Roman" pitchFamily="18" charset="0"/>
                <a:cs typeface="Times New Roman" pitchFamily="18" charset="0"/>
              </a:rPr>
              <a:t>Effective use of contraception</a:t>
            </a:r>
          </a:p>
          <a:p>
            <a:pPr marL="457200" indent="-457200" algn="l">
              <a:buFont typeface="Arial" pitchFamily="34" charset="0"/>
              <a:buChar char="•"/>
            </a:pPr>
            <a:r>
              <a:rPr lang="en-US" sz="2600" dirty="0">
                <a:latin typeface="Times New Roman" pitchFamily="18" charset="0"/>
                <a:cs typeface="Times New Roman" pitchFamily="18" charset="0"/>
              </a:rPr>
              <a:t>End sexual abuse</a:t>
            </a:r>
          </a:p>
          <a:p>
            <a:pPr marL="457200" indent="-457200" algn="l">
              <a:buFont typeface="Arial" pitchFamily="34" charset="0"/>
              <a:buChar char="•"/>
            </a:pPr>
            <a:r>
              <a:rPr lang="en-US" sz="2600" dirty="0">
                <a:latin typeface="Times New Roman" pitchFamily="18" charset="0"/>
                <a:cs typeface="Times New Roman" pitchFamily="18" charset="0"/>
              </a:rPr>
              <a:t>Provide alternatives to abortion (Packer, 2018) </a:t>
            </a:r>
          </a:p>
          <a:p>
            <a:endParaRPr lang="en-US" dirty="0"/>
          </a:p>
        </p:txBody>
      </p:sp>
      <p:pic>
        <p:nvPicPr>
          <p:cNvPr id="4" name="Picture 3" descr="Birth Control and Abortion: Methods, Rates, and Research"/>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24300" y="3429000"/>
            <a:ext cx="3162300" cy="2514600"/>
          </a:xfrm>
          <a:prstGeom prst="rect">
            <a:avLst/>
          </a:prstGeom>
          <a:noFill/>
          <a:ln>
            <a:noFill/>
          </a:ln>
        </p:spPr>
      </p:pic>
    </p:spTree>
    <p:extLst>
      <p:ext uri="{BB962C8B-B14F-4D97-AF65-F5344CB8AC3E}">
        <p14:creationId xmlns:p14="http://schemas.microsoft.com/office/powerpoint/2010/main" xmlns="" val="1699395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761999"/>
          </a:xfrm>
        </p:spPr>
        <p:txBody>
          <a:bodyPr>
            <a:normAutofit fontScale="90000"/>
          </a:bodyPr>
          <a:lstStyle/>
          <a:p>
            <a:r>
              <a:rPr lang="en-US" dirty="0" smtClean="0">
                <a:latin typeface="Times New Roman" pitchFamily="18" charset="0"/>
                <a:cs typeface="Times New Roman" pitchFamily="18" charset="0"/>
              </a:rPr>
              <a:t>References</a:t>
            </a:r>
            <a:endParaRPr lang="en-US" dirty="0">
              <a:latin typeface="Times New Roman" pitchFamily="18" charset="0"/>
              <a:cs typeface="Times New Roman" pitchFamily="18" charset="0"/>
            </a:endParaRPr>
          </a:p>
        </p:txBody>
      </p:sp>
      <p:sp>
        <p:nvSpPr>
          <p:cNvPr id="3" name="Subtitle 2"/>
          <p:cNvSpPr>
            <a:spLocks noGrp="1"/>
          </p:cNvSpPr>
          <p:nvPr>
            <p:ph type="subTitle" idx="1"/>
          </p:nvPr>
        </p:nvSpPr>
        <p:spPr>
          <a:xfrm>
            <a:off x="228600" y="1219200"/>
            <a:ext cx="8763000" cy="5334000"/>
          </a:xfrm>
        </p:spPr>
        <p:txBody>
          <a:bodyPr>
            <a:normAutofit fontScale="77500" lnSpcReduction="20000"/>
          </a:bodyPr>
          <a:lstStyle/>
          <a:p>
            <a:pPr marL="457200" indent="-457200" algn="l">
              <a:buFont typeface="Arial" pitchFamily="34" charset="0"/>
              <a:buChar char="•"/>
            </a:pPr>
            <a:r>
              <a:rPr lang="en-US" sz="3400" dirty="0" err="1" smtClean="0">
                <a:latin typeface="Times New Roman" pitchFamily="18" charset="0"/>
                <a:cs typeface="Times New Roman" pitchFamily="18" charset="0"/>
              </a:rPr>
              <a:t>Bajrami</a:t>
            </a:r>
            <a:r>
              <a:rPr lang="en-US" sz="3400" dirty="0" smtClean="0">
                <a:latin typeface="Times New Roman" pitchFamily="18" charset="0"/>
                <a:cs typeface="Times New Roman" pitchFamily="18" charset="0"/>
              </a:rPr>
              <a:t>, D., &amp; </a:t>
            </a:r>
            <a:r>
              <a:rPr lang="en-US" sz="3400" dirty="0" err="1" smtClean="0">
                <a:latin typeface="Times New Roman" pitchFamily="18" charset="0"/>
                <a:cs typeface="Times New Roman" pitchFamily="18" charset="0"/>
              </a:rPr>
              <a:t>Demiri</a:t>
            </a:r>
            <a:r>
              <a:rPr lang="en-US" sz="3400" dirty="0" smtClean="0">
                <a:latin typeface="Times New Roman" pitchFamily="18" charset="0"/>
                <a:cs typeface="Times New Roman" pitchFamily="18" charset="0"/>
              </a:rPr>
              <a:t>, B. (2019). Ethical relativism and morality. </a:t>
            </a:r>
            <a:r>
              <a:rPr lang="en-US" sz="3400" i="1" dirty="0" smtClean="0">
                <a:latin typeface="Times New Roman" pitchFamily="18" charset="0"/>
                <a:cs typeface="Times New Roman" pitchFamily="18" charset="0"/>
              </a:rPr>
              <a:t>ILIRIA International Review</a:t>
            </a:r>
            <a:r>
              <a:rPr lang="en-US" sz="3400" dirty="0" smtClean="0">
                <a:latin typeface="Times New Roman" pitchFamily="18" charset="0"/>
                <a:cs typeface="Times New Roman" pitchFamily="18" charset="0"/>
              </a:rPr>
              <a:t>, </a:t>
            </a:r>
            <a:r>
              <a:rPr lang="en-US" sz="3400" i="1" dirty="0" smtClean="0">
                <a:latin typeface="Times New Roman" pitchFamily="18" charset="0"/>
                <a:cs typeface="Times New Roman" pitchFamily="18" charset="0"/>
              </a:rPr>
              <a:t>9</a:t>
            </a:r>
            <a:r>
              <a:rPr lang="en-US" sz="3400" dirty="0" smtClean="0">
                <a:latin typeface="Times New Roman" pitchFamily="18" charset="0"/>
                <a:cs typeface="Times New Roman" pitchFamily="18" charset="0"/>
              </a:rPr>
              <a:t>(1), 221-230.</a:t>
            </a:r>
          </a:p>
          <a:p>
            <a:pPr marL="457200" indent="-457200" algn="l">
              <a:buFont typeface="Arial" pitchFamily="34" charset="0"/>
              <a:buChar char="•"/>
            </a:pPr>
            <a:r>
              <a:rPr lang="en-US" sz="3400" dirty="0" smtClean="0">
                <a:latin typeface="Times New Roman" pitchFamily="18" charset="0"/>
                <a:cs typeface="Times New Roman" pitchFamily="18" charset="0"/>
              </a:rPr>
              <a:t>CDC. (2020). Reproductive Health. Retrieved from </a:t>
            </a:r>
            <a:r>
              <a:rPr lang="en-US" sz="3400" u="sng" dirty="0" smtClean="0">
                <a:latin typeface="Times New Roman" pitchFamily="18" charset="0"/>
                <a:cs typeface="Times New Roman" pitchFamily="18" charset="0"/>
                <a:hlinkClick r:id="rId2"/>
              </a:rPr>
              <a:t>https://www.cdc.gov/reproductivehealth/data_stats/abortion.htm</a:t>
            </a:r>
            <a:r>
              <a:rPr lang="en-US" sz="3400" dirty="0" smtClean="0">
                <a:latin typeface="Times New Roman" pitchFamily="18" charset="0"/>
                <a:cs typeface="Times New Roman" pitchFamily="18" charset="0"/>
              </a:rPr>
              <a:t> </a:t>
            </a:r>
          </a:p>
          <a:p>
            <a:pPr marL="457200" indent="-457200" algn="l">
              <a:buFont typeface="Arial" pitchFamily="34" charset="0"/>
              <a:buChar char="•"/>
            </a:pPr>
            <a:r>
              <a:rPr lang="en-US" sz="3400" dirty="0" smtClean="0">
                <a:latin typeface="Times New Roman" pitchFamily="18" charset="0"/>
                <a:cs typeface="Times New Roman" pitchFamily="18" charset="0"/>
              </a:rPr>
              <a:t>Cook, C., Schouten, V., </a:t>
            </a:r>
            <a:r>
              <a:rPr lang="en-US" sz="3400" dirty="0" err="1" smtClean="0">
                <a:latin typeface="Times New Roman" pitchFamily="18" charset="0"/>
                <a:cs typeface="Times New Roman" pitchFamily="18" charset="0"/>
              </a:rPr>
              <a:t>Henrickson</a:t>
            </a:r>
            <a:r>
              <a:rPr lang="en-US" sz="3400" dirty="0" smtClean="0">
                <a:latin typeface="Times New Roman" pitchFamily="18" charset="0"/>
                <a:cs typeface="Times New Roman" pitchFamily="18" charset="0"/>
              </a:rPr>
              <a:t>, M., &amp; McDonald, S. (2017). Ethics, intimacy and sexuality in aged care. </a:t>
            </a:r>
            <a:r>
              <a:rPr lang="en-US" sz="3400" i="1" dirty="0" smtClean="0">
                <a:latin typeface="Times New Roman" pitchFamily="18" charset="0"/>
                <a:cs typeface="Times New Roman" pitchFamily="18" charset="0"/>
              </a:rPr>
              <a:t>Journal of advanced nursing</a:t>
            </a:r>
            <a:r>
              <a:rPr lang="en-US" sz="3400" dirty="0" smtClean="0">
                <a:latin typeface="Times New Roman" pitchFamily="18" charset="0"/>
                <a:cs typeface="Times New Roman" pitchFamily="18" charset="0"/>
              </a:rPr>
              <a:t>, </a:t>
            </a:r>
            <a:r>
              <a:rPr lang="en-US" sz="3400" i="1" dirty="0" smtClean="0">
                <a:latin typeface="Times New Roman" pitchFamily="18" charset="0"/>
                <a:cs typeface="Times New Roman" pitchFamily="18" charset="0"/>
              </a:rPr>
              <a:t>73</a:t>
            </a:r>
            <a:r>
              <a:rPr lang="en-US" sz="3400" dirty="0" smtClean="0">
                <a:latin typeface="Times New Roman" pitchFamily="18" charset="0"/>
                <a:cs typeface="Times New Roman" pitchFamily="18" charset="0"/>
              </a:rPr>
              <a:t>(12), 3017-3027.</a:t>
            </a:r>
          </a:p>
          <a:p>
            <a:pPr marL="457200" indent="-457200" algn="l">
              <a:buFont typeface="Arial" pitchFamily="34" charset="0"/>
              <a:buChar char="•"/>
            </a:pPr>
            <a:r>
              <a:rPr lang="en-US" sz="3400" dirty="0" smtClean="0">
                <a:latin typeface="Times New Roman" pitchFamily="18" charset="0"/>
                <a:cs typeface="Times New Roman" pitchFamily="18" charset="0"/>
              </a:rPr>
              <a:t>Lazar, S. (2017). Deontological decision theory and agent-centered options. </a:t>
            </a:r>
            <a:r>
              <a:rPr lang="en-US" sz="3400" i="1" dirty="0" smtClean="0">
                <a:latin typeface="Times New Roman" pitchFamily="18" charset="0"/>
                <a:cs typeface="Times New Roman" pitchFamily="18" charset="0"/>
              </a:rPr>
              <a:t>Ethics</a:t>
            </a:r>
            <a:r>
              <a:rPr lang="en-US" sz="3400" dirty="0" smtClean="0">
                <a:latin typeface="Times New Roman" pitchFamily="18" charset="0"/>
                <a:cs typeface="Times New Roman" pitchFamily="18" charset="0"/>
              </a:rPr>
              <a:t>, </a:t>
            </a:r>
            <a:r>
              <a:rPr lang="en-US" sz="3400" i="1" dirty="0" smtClean="0">
                <a:latin typeface="Times New Roman" pitchFamily="18" charset="0"/>
                <a:cs typeface="Times New Roman" pitchFamily="18" charset="0"/>
              </a:rPr>
              <a:t>127</a:t>
            </a:r>
            <a:r>
              <a:rPr lang="en-US" sz="3400" dirty="0" smtClean="0">
                <a:latin typeface="Times New Roman" pitchFamily="18" charset="0"/>
                <a:cs typeface="Times New Roman" pitchFamily="18" charset="0"/>
              </a:rPr>
              <a:t>(3), 579-609.</a:t>
            </a:r>
          </a:p>
          <a:p>
            <a:pPr marL="457200" indent="-457200" algn="l">
              <a:buFont typeface="Arial" pitchFamily="34" charset="0"/>
              <a:buChar char="•"/>
            </a:pPr>
            <a:r>
              <a:rPr lang="en-US" sz="3400" dirty="0" smtClean="0">
                <a:latin typeface="Times New Roman" pitchFamily="18" charset="0"/>
                <a:cs typeface="Times New Roman" pitchFamily="18" charset="0"/>
              </a:rPr>
              <a:t>Packer, C. (2018). Sex Education: Child’s Right, Parent’s Choice or State’s Obligation?. In </a:t>
            </a:r>
            <a:r>
              <a:rPr lang="en-US" sz="3400" i="1" dirty="0" smtClean="0">
                <a:latin typeface="Times New Roman" pitchFamily="18" charset="0"/>
                <a:cs typeface="Times New Roman" pitchFamily="18" charset="0"/>
              </a:rPr>
              <a:t>Of innocence and autonomy</a:t>
            </a:r>
            <a:r>
              <a:rPr lang="en-US" sz="3400" dirty="0" smtClean="0">
                <a:latin typeface="Times New Roman" pitchFamily="18" charset="0"/>
                <a:cs typeface="Times New Roman" pitchFamily="18" charset="0"/>
              </a:rPr>
              <a:t> (pp. 163-178). </a:t>
            </a:r>
            <a:r>
              <a:rPr lang="en-US" sz="3400" dirty="0" err="1" smtClean="0">
                <a:latin typeface="Times New Roman" pitchFamily="18" charset="0"/>
                <a:cs typeface="Times New Roman" pitchFamily="18" charset="0"/>
              </a:rPr>
              <a:t>Routledge</a:t>
            </a:r>
            <a:r>
              <a:rPr lang="en-US" sz="3400" dirty="0" smtClean="0">
                <a:latin typeface="Times New Roman" pitchFamily="18" charset="0"/>
                <a:cs typeface="Times New Roman" pitchFamily="18" charset="0"/>
              </a:rPr>
              <a:t>.</a:t>
            </a:r>
          </a:p>
          <a:p>
            <a:pPr marL="457200" indent="-457200" algn="l">
              <a:buFont typeface="Arial" pitchFamily="34" charset="0"/>
              <a:buChar char="•"/>
            </a:pPr>
            <a:r>
              <a:rPr lang="en-US" sz="3400" dirty="0" smtClean="0">
                <a:latin typeface="Times New Roman" pitchFamily="18" charset="0"/>
                <a:cs typeface="Times New Roman" pitchFamily="18" charset="0"/>
              </a:rPr>
              <a:t> </a:t>
            </a:r>
          </a:p>
          <a:p>
            <a:r>
              <a:rPr lang="en-US" dirty="0"/>
              <a:t> </a:t>
            </a:r>
          </a:p>
          <a:p>
            <a:endParaRPr lang="en-US" dirty="0"/>
          </a:p>
        </p:txBody>
      </p:sp>
    </p:spTree>
    <p:extLst>
      <p:ext uri="{BB962C8B-B14F-4D97-AF65-F5344CB8AC3E}">
        <p14:creationId xmlns:p14="http://schemas.microsoft.com/office/powerpoint/2010/main" xmlns="" val="29449308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998</Words>
  <Application>Microsoft Office PowerPoint</Application>
  <PresentationFormat>On-screen Show (4:3)</PresentationFormat>
  <Paragraphs>47</Paragraphs>
  <Slides>7</Slides>
  <Notes>5</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Sexual Morality and Ethical Relativism </vt:lpstr>
      <vt:lpstr>Introduction</vt:lpstr>
      <vt:lpstr>Ethical Relativism</vt:lpstr>
      <vt:lpstr>Ethical Dilemma</vt:lpstr>
      <vt:lpstr>Ethical Theory</vt:lpstr>
      <vt:lpstr>Recommendations</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 Morality and Ethical Relativism</dc:title>
  <dc:creator>user</dc:creator>
  <cp:lastModifiedBy>Kevin</cp:lastModifiedBy>
  <cp:revision>2</cp:revision>
  <dcterms:created xsi:type="dcterms:W3CDTF">2021-06-20T11:37:52Z</dcterms:created>
  <dcterms:modified xsi:type="dcterms:W3CDTF">2021-06-20T13:49:56Z</dcterms:modified>
</cp:coreProperties>
</file>